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embeddedFontLst>
    <p:embeddedFont>
      <p:font typeface="Old Standard TT"/>
      <p:regular r:id="rId23"/>
      <p:bold r:id="rId24"/>
      <p: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OldStandardTT-bold.fntdata"/><Relationship Id="rId23" Type="http://schemas.openxmlformats.org/officeDocument/2006/relationships/font" Target="fonts/OldStandardT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OldStandardT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c1a06ee58_0_1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c1a06ee58_0_1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c1a06ee58_0_10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c1a06ee58_0_1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cc1a06ee58_0_1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cc1a06ee58_0_1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c1a06ee58_0_1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c1a06ee58_0_1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c1a06ee58_0_1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c1a06ee58_0_1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c1a06ee58_0_1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cc1a06ee58_0_1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c1a06ee58_0_1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cc1a06ee58_0_1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cc1a06ee58_0_1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cc1a06ee58_0_1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c1a06ee58_0_1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c1a06ee58_0_1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c1a06ee58_0_1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cc1a06ee58_0_1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c1a06ee58_0_1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cc1a06ee58_0_1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cc1a06ee58_0_1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cc1a06ee58_0_1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cc1a06ee58_0_1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cc1a06ee58_0_1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ec42e9e5a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cec42e9e5a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cec42e9e5a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cec42e9e5a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c1fc5e87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cc1fc5e87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cc1a06ee58_0_1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cc1a06ee58_0_1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jpg"/><Relationship Id="rId6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6.jpg"/><Relationship Id="rId6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jpg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g"/><Relationship Id="rId4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1.jpg"/><Relationship Id="rId5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3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jpg"/><Relationship Id="rId4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Relationship Id="rId4" Type="http://schemas.openxmlformats.org/officeDocument/2006/relationships/image" Target="../media/image3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jpg"/><Relationship Id="rId4" Type="http://schemas.openxmlformats.org/officeDocument/2006/relationships/image" Target="../media/image3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Relationship Id="rId4" Type="http://schemas.openxmlformats.org/officeDocument/2006/relationships/image" Target="../media/image24.jpg"/><Relationship Id="rId5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Relationship Id="rId4" Type="http://schemas.openxmlformats.org/officeDocument/2006/relationships/image" Target="../media/image26.jpg"/><Relationship Id="rId5" Type="http://schemas.openxmlformats.org/officeDocument/2006/relationships/image" Target="../media/image21.jpg"/><Relationship Id="rId6" Type="http://schemas.openxmlformats.org/officeDocument/2006/relationships/image" Target="../media/image2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4.jpg"/><Relationship Id="rId6" Type="http://schemas.openxmlformats.org/officeDocument/2006/relationships/image" Target="../media/image3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06675" y="216735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Museo romántico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al aire libre 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Pasarón de La Vera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Arial"/>
                <a:ea typeface="Arial"/>
                <a:cs typeface="Arial"/>
                <a:sym typeface="Arial"/>
              </a:rPr>
              <a:t>La historia del romanticismo artístico a través de la pintura, la poesía, el cine… en un museo permanente enredado en las callejuelas de Pasarón de La Vera.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9850" y="434225"/>
            <a:ext cx="1068175" cy="94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150" y="414400"/>
            <a:ext cx="1068175" cy="98052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6209825" y="2046350"/>
            <a:ext cx="340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76A5AF"/>
                </a:solidFill>
              </a:rPr>
              <a:t>Programa: </a:t>
            </a:r>
            <a:endParaRPr b="1" sz="1200">
              <a:solidFill>
                <a:srgbClr val="76A5A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76A5AF"/>
                </a:solidFill>
              </a:rPr>
              <a:t>Excmo. Ayto. Pasarón de La Vera</a:t>
            </a:r>
            <a:endParaRPr b="1" sz="1200">
              <a:solidFill>
                <a:srgbClr val="76A5AF"/>
              </a:solidFill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8825" y="1991500"/>
            <a:ext cx="374205" cy="53274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3750" y="199556"/>
            <a:ext cx="643874" cy="568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600" y="210850"/>
            <a:ext cx="643875" cy="5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/>
          <p:nvPr/>
        </p:nvSpPr>
        <p:spPr>
          <a:xfrm>
            <a:off x="12000" y="1017225"/>
            <a:ext cx="9127800" cy="1651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 txBox="1"/>
          <p:nvPr>
            <p:ph type="ctrTitle"/>
          </p:nvPr>
        </p:nvSpPr>
        <p:spPr>
          <a:xfrm>
            <a:off x="1565925" y="2327825"/>
            <a:ext cx="7449000" cy="92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080">
                <a:latin typeface="Arial"/>
                <a:ea typeface="Arial"/>
                <a:cs typeface="Arial"/>
                <a:sym typeface="Arial"/>
              </a:rPr>
              <a:t>Partiendo del epicentro romántico de Pasarón: </a:t>
            </a:r>
            <a:r>
              <a:rPr lang="es" sz="208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La Leyenda de La Magdalena</a:t>
            </a:r>
            <a:r>
              <a:rPr lang="es" sz="2080">
                <a:latin typeface="Arial"/>
                <a:ea typeface="Arial"/>
                <a:cs typeface="Arial"/>
                <a:sym typeface="Arial"/>
              </a:rPr>
              <a:t>, sus calles se convierten en un museo vivo de obras clásicas y contemporáneas de arte cuyo tema principal es el romanticismo.</a:t>
            </a:r>
            <a:endParaRPr sz="208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80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591" y="1340738"/>
            <a:ext cx="1136150" cy="151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553650" y="3008000"/>
            <a:ext cx="58902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s" sz="1979">
                <a:solidFill>
                  <a:srgbClr val="76A5AF"/>
                </a:solidFill>
              </a:rPr>
              <a:t>Mínimo impacto en conjunto protegido</a:t>
            </a:r>
            <a:endParaRPr b="1" sz="1979">
              <a:solidFill>
                <a:srgbClr val="76A5AF"/>
              </a:solidFill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83250" y="2672175"/>
            <a:ext cx="1368825" cy="205325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/>
          <p:nvPr/>
        </p:nvSpPr>
        <p:spPr>
          <a:xfrm>
            <a:off x="605950" y="3565225"/>
            <a:ext cx="458100" cy="1902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 txBox="1"/>
          <p:nvPr>
            <p:ph idx="1" type="subTitle"/>
          </p:nvPr>
        </p:nvSpPr>
        <p:spPr>
          <a:xfrm>
            <a:off x="578275" y="3408200"/>
            <a:ext cx="6528900" cy="15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" sz="1940">
                <a:latin typeface="Arial"/>
                <a:ea typeface="Arial"/>
                <a:cs typeface="Arial"/>
                <a:sym typeface="Arial"/>
              </a:rPr>
              <a:t>Las obras se presentan al visitante impresas, dibujadas o colocadas sobre puertas de garaje metálicas, paredes medianeras, en una aplicación respetuosa con el carácter histórico y con las particularidades de la arquitectura verata tradicional.</a:t>
            </a:r>
            <a:endParaRPr sz="194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3750" y="199556"/>
            <a:ext cx="643874" cy="568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600" y="210850"/>
            <a:ext cx="643875" cy="5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/>
          <p:nvPr/>
        </p:nvSpPr>
        <p:spPr>
          <a:xfrm>
            <a:off x="12000" y="1017225"/>
            <a:ext cx="9127800" cy="1174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 txBox="1"/>
          <p:nvPr/>
        </p:nvSpPr>
        <p:spPr>
          <a:xfrm>
            <a:off x="449375" y="1112275"/>
            <a:ext cx="812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La selección de obras pictóricas, poemas, etc, se hace buscando cierta simbiosis artística con el carácter del edificio en el que va a ser colocada, tanto en sus tonos, estilo, como en el contenido de la obra.</a:t>
            </a:r>
            <a:r>
              <a:rPr lang="es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</a:t>
            </a:r>
            <a:endParaRPr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300" y="1936100"/>
            <a:ext cx="3970905" cy="2647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5" y="1936100"/>
            <a:ext cx="3970905" cy="264727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/>
          <p:nvPr/>
        </p:nvSpPr>
        <p:spPr>
          <a:xfrm>
            <a:off x="5118000" y="4576450"/>
            <a:ext cx="3684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FFE599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Gótico americano, de Grant Wood (1930)</a:t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698400" y="4576450"/>
            <a:ext cx="3684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BF9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Puerta de hierro acanalada color marrón</a:t>
            </a:r>
            <a:endParaRPr i="1" sz="1200">
              <a:solidFill>
                <a:srgbClr val="BF9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6788875" y="4839325"/>
            <a:ext cx="3982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150" y="504675"/>
            <a:ext cx="4043829" cy="269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0700" y="1232250"/>
            <a:ext cx="4949956" cy="329995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/>
        </p:nvSpPr>
        <p:spPr>
          <a:xfrm>
            <a:off x="5422800" y="4576450"/>
            <a:ext cx="368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FFE599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Los amantes, René Magritte (1928)</a:t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/>
        </p:nvSpPr>
        <p:spPr>
          <a:xfrm>
            <a:off x="5346600" y="4576450"/>
            <a:ext cx="368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FFE599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El beso, Didier Lourenco (2011)</a:t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2301" y="567350"/>
            <a:ext cx="5910419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025" y="428599"/>
            <a:ext cx="3328744" cy="22191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/>
        </p:nvSpPr>
        <p:spPr>
          <a:xfrm>
            <a:off x="139675" y="4297800"/>
            <a:ext cx="3987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</a:rPr>
              <a:t>Con una selección que buscará representar formas de ver el amor en épocas y estilos diferentes...</a:t>
            </a:r>
            <a:r>
              <a:rPr lang="es" sz="13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</a:t>
            </a:r>
            <a:endParaRPr sz="13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42078" cy="4113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9525" y="139100"/>
            <a:ext cx="2742078" cy="4113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525" y="152400"/>
            <a:ext cx="2742078" cy="411310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4432200" y="4297800"/>
            <a:ext cx="1706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FFE599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El beso, </a:t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FFE599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Pablo Picasso </a:t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6982025" y="4252200"/>
            <a:ext cx="1706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FFE599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En el jardín, </a:t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FFE599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Pierre Auguste Renoir </a:t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FFE599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/>
        </p:nvSpPr>
        <p:spPr>
          <a:xfrm>
            <a:off x="995375" y="4424050"/>
            <a:ext cx="7959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FFF"/>
                </a:solidFill>
              </a:rPr>
              <a:t>...para que nuestros visitantes encuentren entre nuestras callejuelas, originales formas de definir el amor fundiéndose con las viejas paredes...</a:t>
            </a:r>
            <a:endParaRPr i="1" sz="1200">
              <a:solidFill>
                <a:srgbClr val="FFE599"/>
              </a:solidFill>
            </a:endParaRPr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850" y="152400"/>
            <a:ext cx="2138329" cy="3207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9951" y="304800"/>
            <a:ext cx="2681949" cy="4022923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/>
          <p:nvPr/>
        </p:nvSpPr>
        <p:spPr>
          <a:xfrm>
            <a:off x="6774425" y="3637475"/>
            <a:ext cx="2364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Me gusta cuando callas.</a:t>
            </a:r>
            <a:endParaRPr i="1" sz="13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2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Pablo Neruda</a:t>
            </a:r>
            <a:endParaRPr i="1" sz="12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842975" y="4500250"/>
            <a:ext cx="795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...en las puertas de garaje que hoy serán de color hierro oxidado, y antes de azul: “cochera”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" name="Google Shape;132;p20"/>
          <p:cNvSpPr txBox="1"/>
          <p:nvPr/>
        </p:nvSpPr>
        <p:spPr>
          <a:xfrm>
            <a:off x="6469625" y="3789875"/>
            <a:ext cx="236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Zorongo</a:t>
            </a:r>
            <a:endParaRPr i="1" sz="13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Federico García Lorca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178878" cy="411925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6830350" y="4196375"/>
            <a:ext cx="39822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/>
        </p:nvSpPr>
        <p:spPr>
          <a:xfrm>
            <a:off x="233375" y="4271650"/>
            <a:ext cx="795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...o en paredes medianeras que amenazan con quedarse eternamente desnudas...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0" name="Google Shape;140;p21"/>
          <p:cNvSpPr txBox="1"/>
          <p:nvPr/>
        </p:nvSpPr>
        <p:spPr>
          <a:xfrm>
            <a:off x="6469625" y="3789875"/>
            <a:ext cx="236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Zorongo</a:t>
            </a:r>
            <a:endParaRPr i="1" sz="13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Federico García Lorca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8925" y="580725"/>
            <a:ext cx="5475347" cy="3650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725" y="387150"/>
            <a:ext cx="3867950" cy="257865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/>
          <p:cNvSpPr txBox="1"/>
          <p:nvPr/>
        </p:nvSpPr>
        <p:spPr>
          <a:xfrm>
            <a:off x="7044650" y="4197775"/>
            <a:ext cx="236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El Beso</a:t>
            </a:r>
            <a:endParaRPr b="1" i="1" sz="13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Francesco Hayez (1859)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4" name="Google Shape;144;p21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/>
        </p:nvSpPr>
        <p:spPr>
          <a:xfrm>
            <a:off x="380550" y="4197775"/>
            <a:ext cx="508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...o mal-vestidas, pero que hoy pueden recuperar su dignidad cubiertas con una llamativa lona impresa.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6159150" y="4197775"/>
            <a:ext cx="294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El Cumpleaños  </a:t>
            </a: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Marc Chagall (</a:t>
            </a: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1915)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1650" y="307050"/>
            <a:ext cx="5501321" cy="366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 rotWithShape="1">
          <a:blip r:embed="rId4">
            <a:alphaModFix/>
          </a:blip>
          <a:srcRect b="0" l="0" r="15661" t="0"/>
          <a:stretch/>
        </p:blipFill>
        <p:spPr>
          <a:xfrm>
            <a:off x="456750" y="844500"/>
            <a:ext cx="3269677" cy="258450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/>
        </p:nvSpPr>
        <p:spPr>
          <a:xfrm>
            <a:off x="380550" y="4197775"/>
            <a:ext cx="580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A</a:t>
            </a:r>
            <a:r>
              <a:rPr lang="es">
                <a:solidFill>
                  <a:srgbClr val="FFFFFF"/>
                </a:solidFill>
              </a:rPr>
              <a:t>rreglar pequeños parches que parecen haberse quedado inconclusos para convertirlos en lienzos que mostrarán un clásico entre clásicos.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6644550" y="4232500"/>
            <a:ext cx="294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El beso </a:t>
            </a: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Gustav Klimt </a:t>
            </a: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(1907)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60" name="Google Shape;16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3475" y="1063727"/>
            <a:ext cx="7224108" cy="3016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465696" cy="186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/>
        </p:nvSpPr>
        <p:spPr>
          <a:xfrm>
            <a:off x="380550" y="4197775"/>
            <a:ext cx="580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...y ya en zonas no protegidas, convertir grandes paredes en obras de arte que inviten a hacerse un selfie imitando a los protagonistas...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6263550" y="4308700"/>
            <a:ext cx="294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El beso II </a:t>
            </a: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Roy Lichtestein</a:t>
            </a: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(1963)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69" name="Google Shape;1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4575" y="152400"/>
            <a:ext cx="4968049" cy="371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095598" cy="231564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4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/>
        </p:nvSpPr>
        <p:spPr>
          <a:xfrm>
            <a:off x="380550" y="4197775"/>
            <a:ext cx="5806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...y sin que Pasarón pierda su esencia, lograr un nuevo atractivo turístico con un impacto que refuerce la nueva oferta cultural, diferente y sostenible en la comarca.</a:t>
            </a:r>
            <a:endParaRPr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6263550" y="4308700"/>
            <a:ext cx="294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Amor</a:t>
            </a: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</a:t>
            </a: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Pablo Amargo</a:t>
            </a:r>
            <a:r>
              <a:rPr i="1" lang="es" sz="11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(2016)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78" name="Google Shape;17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8137" y="166225"/>
            <a:ext cx="5912511" cy="394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5"/>
          <p:cNvPicPr preferRelativeResize="0"/>
          <p:nvPr/>
        </p:nvPicPr>
        <p:blipFill rotWithShape="1">
          <a:blip r:embed="rId4">
            <a:alphaModFix/>
          </a:blip>
          <a:srcRect b="0" l="0" r="17614" t="0"/>
          <a:stretch/>
        </p:blipFill>
        <p:spPr>
          <a:xfrm>
            <a:off x="380550" y="594825"/>
            <a:ext cx="3502278" cy="283415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5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 txBox="1"/>
          <p:nvPr/>
        </p:nvSpPr>
        <p:spPr>
          <a:xfrm>
            <a:off x="706700" y="4142975"/>
            <a:ext cx="3395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Overs couple damoureux_</a:t>
            </a:r>
            <a:endParaRPr b="1" i="1" sz="13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Otto mueller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86" name="Google Shape;186;p26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6"/>
          <p:cNvSpPr txBox="1"/>
          <p:nvPr/>
        </p:nvSpPr>
        <p:spPr>
          <a:xfrm>
            <a:off x="521400" y="183200"/>
            <a:ext cx="6214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El arte romántico, una fuente inagotable...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88" name="Google Shape;18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950" y="1061908"/>
            <a:ext cx="2346750" cy="308106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6"/>
          <p:cNvSpPr txBox="1"/>
          <p:nvPr/>
        </p:nvSpPr>
        <p:spPr>
          <a:xfrm>
            <a:off x="6637750" y="4502350"/>
            <a:ext cx="3395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Queen of hearts - Paul Klee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90" name="Google Shape;1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9200" y="798800"/>
            <a:ext cx="2875525" cy="287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6"/>
          <p:cNvSpPr txBox="1"/>
          <p:nvPr/>
        </p:nvSpPr>
        <p:spPr>
          <a:xfrm>
            <a:off x="3703525" y="3674325"/>
            <a:ext cx="258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Der Kusz - </a:t>
            </a: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Edward Munch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92" name="Google Shape;19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6976" y="183200"/>
            <a:ext cx="2346750" cy="431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7367" y="3112975"/>
            <a:ext cx="2257883" cy="16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7"/>
          <p:cNvSpPr txBox="1"/>
          <p:nvPr/>
        </p:nvSpPr>
        <p:spPr>
          <a:xfrm>
            <a:off x="3686550" y="3513625"/>
            <a:ext cx="3395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La siesta - Vincent Van Gogh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200" name="Google Shape;200;p27"/>
          <p:cNvSpPr txBox="1"/>
          <p:nvPr/>
        </p:nvSpPr>
        <p:spPr>
          <a:xfrm>
            <a:off x="7236125" y="2440750"/>
            <a:ext cx="3395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Love inside </a:t>
            </a:r>
            <a:endParaRPr b="1" i="1" sz="13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Andrey Nastasenko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201" name="Google Shape;20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2287" y="1002875"/>
            <a:ext cx="3196526" cy="25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525" y="1325974"/>
            <a:ext cx="3031826" cy="28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7"/>
          <p:cNvSpPr txBox="1"/>
          <p:nvPr/>
        </p:nvSpPr>
        <p:spPr>
          <a:xfrm>
            <a:off x="322275" y="4276075"/>
            <a:ext cx="3395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Playing their song - Joseph lorusso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204" name="Google Shape;20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4800" y="499750"/>
            <a:ext cx="1972125" cy="1972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7"/>
          <p:cNvSpPr txBox="1"/>
          <p:nvPr/>
        </p:nvSpPr>
        <p:spPr>
          <a:xfrm>
            <a:off x="292800" y="335600"/>
            <a:ext cx="4731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...en la pintura, en la fotografía, en la escultura...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4324375" y="4416275"/>
            <a:ext cx="3395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El beso</a:t>
            </a:r>
            <a:r>
              <a:rPr b="1"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- Auguste Rodin</a:t>
            </a:r>
            <a:endParaRPr i="1" sz="1100">
              <a:solidFill>
                <a:srgbClr val="F9CB9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3750" y="199556"/>
            <a:ext cx="643874" cy="568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600" y="210850"/>
            <a:ext cx="643875" cy="5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/>
          <p:nvPr/>
        </p:nvSpPr>
        <p:spPr>
          <a:xfrm>
            <a:off x="12000" y="1017225"/>
            <a:ext cx="9127800" cy="1651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8"/>
          <p:cNvSpPr txBox="1"/>
          <p:nvPr>
            <p:ph type="ctrTitle"/>
          </p:nvPr>
        </p:nvSpPr>
        <p:spPr>
          <a:xfrm>
            <a:off x="499125" y="1108625"/>
            <a:ext cx="7449000" cy="92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280">
                <a:latin typeface="Arial"/>
                <a:ea typeface="Arial"/>
                <a:cs typeface="Arial"/>
                <a:sym typeface="Arial"/>
              </a:rPr>
              <a:t>Técnicas y materiales</a:t>
            </a:r>
            <a:endParaRPr sz="228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80"/>
          </a:p>
        </p:txBody>
      </p:sp>
      <p:sp>
        <p:nvSpPr>
          <p:cNvPr id="215" name="Google Shape;215;p28"/>
          <p:cNvSpPr txBox="1"/>
          <p:nvPr/>
        </p:nvSpPr>
        <p:spPr>
          <a:xfrm>
            <a:off x="578275" y="1500300"/>
            <a:ext cx="58902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" sz="1779">
                <a:solidFill>
                  <a:srgbClr val="76A5AF"/>
                </a:solidFill>
              </a:rPr>
              <a:t>Actuación adecuada a cada soporte</a:t>
            </a:r>
            <a:r>
              <a:rPr b="1" lang="es" sz="1979">
                <a:solidFill>
                  <a:srgbClr val="76A5A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</a:t>
            </a:r>
            <a:endParaRPr b="1" sz="1979">
              <a:solidFill>
                <a:srgbClr val="76A5A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216" name="Google Shape;216;p28"/>
          <p:cNvSpPr txBox="1"/>
          <p:nvPr>
            <p:ph idx="1" type="subTitle"/>
          </p:nvPr>
        </p:nvSpPr>
        <p:spPr>
          <a:xfrm>
            <a:off x="578275" y="1893575"/>
            <a:ext cx="8353800" cy="7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" sz="1440">
                <a:latin typeface="Arial"/>
                <a:ea typeface="Arial"/>
                <a:cs typeface="Arial"/>
                <a:sym typeface="Arial"/>
              </a:rPr>
              <a:t>Dependiendo de factores variables como tipo de superficie, relevancia arquitectónica, cercanía a monumentos o duración de la exposición, se utilizarán diferentes formas de presentación de obras:</a:t>
            </a:r>
            <a:endParaRPr sz="144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8"/>
          <p:cNvSpPr txBox="1"/>
          <p:nvPr/>
        </p:nvSpPr>
        <p:spPr>
          <a:xfrm>
            <a:off x="510050" y="2557775"/>
            <a:ext cx="4300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400"/>
              <a:buAutoNum type="arabicPeriod"/>
            </a:pPr>
            <a:r>
              <a:rPr lang="es">
                <a:solidFill>
                  <a:srgbClr val="FFF2CC"/>
                </a:solidFill>
              </a:rPr>
              <a:t>Pintura acrílica directa sobre puerta (metálica)</a:t>
            </a:r>
            <a:endParaRPr>
              <a:solidFill>
                <a:srgbClr val="FFF2CC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400"/>
              <a:buAutoNum type="arabicPeriod"/>
            </a:pPr>
            <a:r>
              <a:rPr lang="es">
                <a:solidFill>
                  <a:srgbClr val="FFF2CC"/>
                </a:solidFill>
              </a:rPr>
              <a:t>pintura acrílica sobre hastial</a:t>
            </a:r>
            <a:endParaRPr>
              <a:solidFill>
                <a:srgbClr val="FFF2CC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400"/>
              <a:buAutoNum type="arabicPeriod"/>
            </a:pPr>
            <a:r>
              <a:rPr lang="es">
                <a:solidFill>
                  <a:srgbClr val="FFF2CC"/>
                </a:solidFill>
              </a:rPr>
              <a:t>Relieve metálico sobre puerta (Metálica)</a:t>
            </a:r>
            <a:endParaRPr>
              <a:solidFill>
                <a:srgbClr val="FFF2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2CC"/>
              </a:solidFill>
            </a:endParaRPr>
          </a:p>
        </p:txBody>
      </p:sp>
      <p:pic>
        <p:nvPicPr>
          <p:cNvPr id="218" name="Google Shape;21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2651" y="2669024"/>
            <a:ext cx="2994974" cy="1953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8"/>
          <p:cNvSpPr txBox="1"/>
          <p:nvPr/>
        </p:nvSpPr>
        <p:spPr>
          <a:xfrm>
            <a:off x="1037600" y="2349900"/>
            <a:ext cx="210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</a:rPr>
              <a:t>FIJAS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1003025" y="3297775"/>
            <a:ext cx="210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</a:rPr>
              <a:t>DESMONTABLES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221" name="Google Shape;221;p28"/>
          <p:cNvSpPr txBox="1"/>
          <p:nvPr/>
        </p:nvSpPr>
        <p:spPr>
          <a:xfrm>
            <a:off x="6111138" y="46096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Gobo en Alcalá de Henares</a:t>
            </a:r>
            <a:endParaRPr/>
          </a:p>
        </p:txBody>
      </p:sp>
      <p:sp>
        <p:nvSpPr>
          <p:cNvPr id="222" name="Google Shape;222;p28"/>
          <p:cNvSpPr txBox="1"/>
          <p:nvPr/>
        </p:nvSpPr>
        <p:spPr>
          <a:xfrm>
            <a:off x="510050" y="3304550"/>
            <a:ext cx="4300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2CC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400"/>
              <a:buAutoNum type="arabicPeriod"/>
            </a:pPr>
            <a:r>
              <a:rPr lang="es">
                <a:solidFill>
                  <a:srgbClr val="FFF2CC"/>
                </a:solidFill>
              </a:rPr>
              <a:t>Pintura acrílica sobre tabla (fijada en puerta)</a:t>
            </a:r>
            <a:endParaRPr>
              <a:solidFill>
                <a:srgbClr val="FFF2CC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400"/>
              <a:buAutoNum type="arabicPeriod"/>
            </a:pPr>
            <a:r>
              <a:rPr lang="es">
                <a:solidFill>
                  <a:srgbClr val="FFF2CC"/>
                </a:solidFill>
              </a:rPr>
              <a:t>Impresión sobre plancha de aluminio</a:t>
            </a:r>
            <a:endParaRPr>
              <a:solidFill>
                <a:srgbClr val="FFF2CC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400"/>
              <a:buAutoNum type="arabicPeriod"/>
            </a:pPr>
            <a:r>
              <a:rPr lang="es">
                <a:solidFill>
                  <a:srgbClr val="FFF2CC"/>
                </a:solidFill>
              </a:rPr>
              <a:t>Impresión sobre lona de vinilo.</a:t>
            </a:r>
            <a:endParaRPr>
              <a:solidFill>
                <a:srgbClr val="FFF2CC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400"/>
              <a:buAutoNum type="arabicPeriod"/>
            </a:pPr>
            <a:r>
              <a:rPr lang="es">
                <a:solidFill>
                  <a:srgbClr val="FFF2CC"/>
                </a:solidFill>
              </a:rPr>
              <a:t>Proyección de secuencias o fotografías sobre hastiales y fachadas (Video/Laser)</a:t>
            </a:r>
            <a:endParaRPr>
              <a:solidFill>
                <a:srgbClr val="FFF2CC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1400"/>
              <a:buAutoNum type="arabicPeriod"/>
            </a:pPr>
            <a:r>
              <a:rPr lang="es">
                <a:solidFill>
                  <a:srgbClr val="FFF2CC"/>
                </a:solidFill>
              </a:rPr>
              <a:t>Gobos sobre suelo</a:t>
            </a:r>
            <a:endParaRPr>
              <a:solidFill>
                <a:srgbClr val="FFF2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2CC"/>
              </a:solidFill>
            </a:endParaRPr>
          </a:p>
        </p:txBody>
      </p:sp>
      <p:sp>
        <p:nvSpPr>
          <p:cNvPr id="223" name="Google Shape;223;p28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3750" y="275756"/>
            <a:ext cx="643874" cy="568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600" y="210850"/>
            <a:ext cx="643875" cy="5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9"/>
          <p:cNvSpPr/>
          <p:nvPr/>
        </p:nvSpPr>
        <p:spPr>
          <a:xfrm>
            <a:off x="12000" y="1017225"/>
            <a:ext cx="9127800" cy="1651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9"/>
          <p:cNvSpPr txBox="1"/>
          <p:nvPr>
            <p:ph type="ctrTitle"/>
          </p:nvPr>
        </p:nvSpPr>
        <p:spPr>
          <a:xfrm>
            <a:off x="499125" y="1108625"/>
            <a:ext cx="7449000" cy="92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280">
                <a:latin typeface="Arial"/>
                <a:ea typeface="Arial"/>
                <a:cs typeface="Arial"/>
                <a:sym typeface="Arial"/>
              </a:rPr>
              <a:t>Acciones del programa</a:t>
            </a:r>
            <a:endParaRPr sz="228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80"/>
          </a:p>
        </p:txBody>
      </p:sp>
      <p:sp>
        <p:nvSpPr>
          <p:cNvPr id="232" name="Google Shape;232;p29"/>
          <p:cNvSpPr txBox="1"/>
          <p:nvPr/>
        </p:nvSpPr>
        <p:spPr>
          <a:xfrm>
            <a:off x="502075" y="1500300"/>
            <a:ext cx="58902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" sz="1580">
                <a:solidFill>
                  <a:srgbClr val="76A5AF"/>
                </a:solidFill>
              </a:rPr>
              <a:t>Un museo que crece poco a poco</a:t>
            </a:r>
            <a:endParaRPr b="1" sz="1779">
              <a:solidFill>
                <a:srgbClr val="76A5A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233" name="Google Shape;233;p29"/>
          <p:cNvSpPr txBox="1"/>
          <p:nvPr>
            <p:ph idx="1" type="subTitle"/>
          </p:nvPr>
        </p:nvSpPr>
        <p:spPr>
          <a:xfrm>
            <a:off x="502075" y="1803300"/>
            <a:ext cx="4308300" cy="17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" sz="1240">
                <a:latin typeface="Arial"/>
                <a:ea typeface="Arial"/>
                <a:cs typeface="Arial"/>
                <a:sym typeface="Arial"/>
              </a:rPr>
              <a:t>El programa contempla en primer lugar la creación de una colección permanente, y el montaje sucesivo de exposiciones temporales dedicadas monograficamente a autores, temas o conceptos relacionados con el amor. Para ello se contará con diferentes comisarios que dirigirán cada uno de los eventos.</a:t>
            </a:r>
            <a:endParaRPr sz="124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9"/>
          <p:cNvSpPr txBox="1"/>
          <p:nvPr/>
        </p:nvSpPr>
        <p:spPr>
          <a:xfrm>
            <a:off x="586250" y="3914150"/>
            <a:ext cx="4300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2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2CC"/>
                </a:solidFill>
              </a:rPr>
              <a:t>Una vez conformada una oferta “suficiente” del museo permanente, se diseñarán exposiciones monográficas de carácter temporal.</a:t>
            </a:r>
            <a:endParaRPr sz="1300">
              <a:solidFill>
                <a:srgbClr val="FFF2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FFF2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2CC"/>
              </a:solidFill>
            </a:endParaRPr>
          </a:p>
        </p:txBody>
      </p:sp>
      <p:sp>
        <p:nvSpPr>
          <p:cNvPr id="235" name="Google Shape;235;p29"/>
          <p:cNvSpPr txBox="1"/>
          <p:nvPr/>
        </p:nvSpPr>
        <p:spPr>
          <a:xfrm>
            <a:off x="545825" y="3907375"/>
            <a:ext cx="457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</a:rPr>
              <a:t>Acciones sucesivas: Exposiciones temporales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236" name="Google Shape;236;p29"/>
          <p:cNvSpPr txBox="1"/>
          <p:nvPr/>
        </p:nvSpPr>
        <p:spPr>
          <a:xfrm>
            <a:off x="6111138" y="46096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300">
                <a:solidFill>
                  <a:srgbClr val="F9CB9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Ejemplo: Amores de leyendas</a:t>
            </a:r>
            <a:endParaRPr/>
          </a:p>
        </p:txBody>
      </p:sp>
      <p:pic>
        <p:nvPicPr>
          <p:cNvPr id="237" name="Google Shape;23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0750" y="1216749"/>
            <a:ext cx="2785199" cy="417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55099" y="1908298"/>
            <a:ext cx="2366330" cy="1577553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9"/>
          <p:cNvSpPr txBox="1"/>
          <p:nvPr/>
        </p:nvSpPr>
        <p:spPr>
          <a:xfrm>
            <a:off x="4121250" y="4673250"/>
            <a:ext cx="2366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s" sz="1100">
                <a:solidFill>
                  <a:srgbClr val="FFF2CC"/>
                </a:solidFill>
              </a:rPr>
              <a:t>Ejemplo: Amores de leyendas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240" name="Google Shape;240;p29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9"/>
          <p:cNvSpPr txBox="1"/>
          <p:nvPr/>
        </p:nvSpPr>
        <p:spPr>
          <a:xfrm>
            <a:off x="594075" y="3075988"/>
            <a:ext cx="442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FFFF"/>
                </a:solidFill>
              </a:rPr>
              <a:t>Primera acción: El museo permanente.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242" name="Google Shape;242;p29"/>
          <p:cNvSpPr txBox="1"/>
          <p:nvPr/>
        </p:nvSpPr>
        <p:spPr>
          <a:xfrm>
            <a:off x="586250" y="3319775"/>
            <a:ext cx="4094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FFF2CC"/>
                </a:solidFill>
              </a:rPr>
              <a:t>En diferentes fases se irán decorando puertas de garaje y hastiales.</a:t>
            </a:r>
            <a:endParaRPr sz="1300">
              <a:solidFill>
                <a:srgbClr val="FFF2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2CC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/>
          <p:cNvSpPr txBox="1"/>
          <p:nvPr>
            <p:ph type="ctrTitle"/>
          </p:nvPr>
        </p:nvSpPr>
        <p:spPr>
          <a:xfrm>
            <a:off x="378075" y="148155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380"/>
              <a:t>Museo romántico al aire libre de </a:t>
            </a:r>
            <a:endParaRPr sz="33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380"/>
              <a:t>Pasarón de La Vera </a:t>
            </a:r>
            <a:r>
              <a:rPr lang="es" sz="1879"/>
              <a:t>(2021)</a:t>
            </a:r>
            <a:endParaRPr sz="1879"/>
          </a:p>
        </p:txBody>
      </p:sp>
      <p:pic>
        <p:nvPicPr>
          <p:cNvPr id="248" name="Google Shape;24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9850" y="434225"/>
            <a:ext cx="1068175" cy="94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150" y="414400"/>
            <a:ext cx="1068175" cy="98052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0"/>
          <p:cNvSpPr txBox="1"/>
          <p:nvPr/>
        </p:nvSpPr>
        <p:spPr>
          <a:xfrm>
            <a:off x="3009425" y="3036950"/>
            <a:ext cx="34083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FFFFFF"/>
                </a:solidFill>
              </a:rPr>
              <a:t>Programa: 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76A5AF"/>
                </a:solidFill>
              </a:rPr>
              <a:t>Excmo. Ayto. Pasarón de La Vera </a:t>
            </a:r>
            <a:endParaRPr b="1" sz="1200">
              <a:solidFill>
                <a:srgbClr val="76A5A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76A5A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FFFFFF"/>
                </a:solidFill>
              </a:rPr>
              <a:t>Comisariado:</a:t>
            </a:r>
            <a:endParaRPr b="1"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76A5AF"/>
                </a:solidFill>
              </a:rPr>
              <a:t>Luis Guridi</a:t>
            </a:r>
            <a:endParaRPr b="1" sz="1200">
              <a:solidFill>
                <a:srgbClr val="76A5A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FFFFFF"/>
                </a:solidFill>
              </a:rPr>
              <a:t>Asesoría arte (subcomisarios)</a:t>
            </a:r>
            <a:endParaRPr b="1" sz="1200">
              <a:solidFill>
                <a:srgbClr val="FFFFFF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76A5AF"/>
                </a:solidFill>
              </a:rPr>
              <a:t>Antonio Hernández Romero</a:t>
            </a:r>
            <a:endParaRPr b="1" sz="1200">
              <a:solidFill>
                <a:srgbClr val="76A5AF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200">
                <a:solidFill>
                  <a:srgbClr val="76A5AF"/>
                </a:solidFill>
              </a:rPr>
              <a:t>Teresa Mateos Sánchez</a:t>
            </a:r>
            <a:endParaRPr b="1" sz="1200">
              <a:solidFill>
                <a:srgbClr val="76A5AF"/>
              </a:solidFill>
            </a:endParaRPr>
          </a:p>
        </p:txBody>
      </p:sp>
      <p:pic>
        <p:nvPicPr>
          <p:cNvPr id="251" name="Google Shape;2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6850" y="3116875"/>
            <a:ext cx="374205" cy="53274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0"/>
          <p:cNvSpPr/>
          <p:nvPr/>
        </p:nvSpPr>
        <p:spPr>
          <a:xfrm>
            <a:off x="605950" y="3565225"/>
            <a:ext cx="458100" cy="112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